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64" r:id="rId3"/>
    <p:sldId id="316" r:id="rId4"/>
    <p:sldId id="309" r:id="rId5"/>
    <p:sldId id="289" r:id="rId6"/>
    <p:sldId id="290" r:id="rId7"/>
    <p:sldId id="288" r:id="rId8"/>
    <p:sldId id="265" r:id="rId9"/>
    <p:sldId id="292" r:id="rId10"/>
    <p:sldId id="269" r:id="rId11"/>
    <p:sldId id="291" r:id="rId12"/>
    <p:sldId id="305" r:id="rId13"/>
    <p:sldId id="323" r:id="rId14"/>
    <p:sldId id="293" r:id="rId15"/>
    <p:sldId id="298" r:id="rId16"/>
    <p:sldId id="297" r:id="rId17"/>
    <p:sldId id="294" r:id="rId18"/>
    <p:sldId id="299" r:id="rId19"/>
    <p:sldId id="295" r:id="rId20"/>
    <p:sldId id="296" r:id="rId21"/>
    <p:sldId id="310" r:id="rId22"/>
    <p:sldId id="312" r:id="rId23"/>
    <p:sldId id="300" r:id="rId24"/>
    <p:sldId id="307" r:id="rId25"/>
    <p:sldId id="311" r:id="rId26"/>
    <p:sldId id="308" r:id="rId27"/>
    <p:sldId id="319" r:id="rId28"/>
    <p:sldId id="318" r:id="rId29"/>
    <p:sldId id="314" r:id="rId30"/>
    <p:sldId id="322" r:id="rId31"/>
    <p:sldId id="313" r:id="rId32"/>
    <p:sldId id="315" r:id="rId33"/>
    <p:sldId id="320" r:id="rId34"/>
    <p:sldId id="32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7" autoAdjust="0"/>
    <p:restoredTop sz="94580" autoAdjust="0"/>
  </p:normalViewPr>
  <p:slideViewPr>
    <p:cSldViewPr snapToGrid="0">
      <p:cViewPr varScale="1">
        <p:scale>
          <a:sx n="118" d="100"/>
          <a:sy n="118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7C2F-0C28-4423-AC2A-7F9CAEB7EADE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5E-305D-4CA5-B61D-2F51522A72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3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1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6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7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2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0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2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7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5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7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795C-F150-47BF-B9B6-1E8760CA8CB3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6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jp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uboatarchive.net/Presentations/Presentations.htm" TargetMode="External"/><Relationship Id="rId2" Type="http://schemas.openxmlformats.org/officeDocument/2006/relationships/hyperlink" Target="http://uboatarchive.net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619" y="233923"/>
            <a:ext cx="7650018" cy="815578"/>
          </a:xfrm>
        </p:spPr>
        <p:txBody>
          <a:bodyPr>
            <a:normAutofit fontScale="90000"/>
          </a:bodyPr>
          <a:lstStyle/>
          <a:p>
            <a:r>
              <a:rPr lang="en-US" dirty="0"/>
              <a:t>U-boat Weather Reporting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1124715"/>
            <a:ext cx="8488218" cy="432197"/>
          </a:xfrm>
        </p:spPr>
        <p:txBody>
          <a:bodyPr>
            <a:normAutofit/>
          </a:bodyPr>
          <a:lstStyle/>
          <a:p>
            <a:r>
              <a:rPr lang="en-US" dirty="0"/>
              <a:t>Equipment – Automatic Stations Land/Sea – Manned Stations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7571" y="6101389"/>
            <a:ext cx="520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Captain Jerry Mason, USN (ret.)    VE7YAB</a:t>
            </a:r>
          </a:p>
          <a:p>
            <a:pPr algn="ctr"/>
            <a:r>
              <a:rPr lang="en-US" smtClean="0"/>
              <a:t>U-boat </a:t>
            </a:r>
            <a:r>
              <a:rPr lang="en-US" dirty="0"/>
              <a:t>Archive Website    http://uboatarchive.net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67" y="1670233"/>
            <a:ext cx="6397105" cy="434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3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German Meteorological Activities in WWII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27" y="952173"/>
            <a:ext cx="3935869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1000"/>
              </a:spcAft>
            </a:pPr>
            <a:r>
              <a:rPr lang="en-US" dirty="0"/>
              <a:t>Weather forecasting has always been important in military operations</a:t>
            </a:r>
          </a:p>
          <a:p>
            <a:pPr defTabSz="457200">
              <a:spcAft>
                <a:spcPts val="1000"/>
              </a:spcAft>
            </a:pPr>
            <a:r>
              <a:rPr lang="en-US" dirty="0"/>
              <a:t>	Blitzkrieg France</a:t>
            </a:r>
          </a:p>
          <a:p>
            <a:pPr defTabSz="457200">
              <a:spcAft>
                <a:spcPts val="1000"/>
              </a:spcAft>
            </a:pPr>
            <a:r>
              <a:rPr lang="en-US" dirty="0"/>
              <a:t>	Bismarck breakout</a:t>
            </a:r>
          </a:p>
          <a:p>
            <a:pPr defTabSz="457200">
              <a:spcAft>
                <a:spcPts val="1000"/>
              </a:spcAft>
            </a:pPr>
            <a:r>
              <a:rPr lang="en-US" dirty="0"/>
              <a:t>	Battle of Britain</a:t>
            </a:r>
          </a:p>
          <a:p>
            <a:pPr defTabSz="457200">
              <a:spcAft>
                <a:spcPts val="1000"/>
              </a:spcAft>
            </a:pPr>
            <a:endParaRPr lang="en-US" dirty="0"/>
          </a:p>
          <a:p>
            <a:pPr defTabSz="457200">
              <a:spcAft>
                <a:spcPts val="1000"/>
              </a:spcAft>
            </a:pPr>
            <a:r>
              <a:rPr lang="en-US" dirty="0"/>
              <a:t>European weather forms in the Arctic moving west to east</a:t>
            </a:r>
          </a:p>
          <a:p>
            <a:pPr defTabSz="457200">
              <a:spcAft>
                <a:spcPts val="1000"/>
              </a:spcAft>
            </a:pPr>
            <a:r>
              <a:rPr lang="en-US" dirty="0"/>
              <a:t>Greenland, Jan Mayen and Spitzbergen were ideal reporting locations</a:t>
            </a:r>
          </a:p>
          <a:p>
            <a:pPr defTabSz="457200">
              <a:spcAft>
                <a:spcPts val="1000"/>
              </a:spcAft>
            </a:pPr>
            <a:endParaRPr lang="en-US" dirty="0"/>
          </a:p>
          <a:p>
            <a:pPr defTabSz="457200">
              <a:spcAft>
                <a:spcPts val="1000"/>
              </a:spcAft>
            </a:pPr>
            <a:r>
              <a:rPr lang="en-US" dirty="0"/>
              <a:t>At first neutral Denmark and Norway transmitted weather reports in international code</a:t>
            </a:r>
          </a:p>
          <a:p>
            <a:pPr defTabSz="457200">
              <a:spcAft>
                <a:spcPts val="1000"/>
              </a:spcAft>
            </a:pPr>
            <a:r>
              <a:rPr lang="en-US" dirty="0"/>
              <a:t>Cooperation ceased after the invasion of Denmark and Norway in April 1940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154" y="2872184"/>
            <a:ext cx="5007008" cy="3755255"/>
          </a:xfrm>
          <a:prstGeom prst="rect">
            <a:avLst/>
          </a:prstGeom>
        </p:spPr>
      </p:pic>
      <p:pic>
        <p:nvPicPr>
          <p:cNvPr id="1028" name="Picture 4" descr="https://upload.wikimedia.org/wikipedia/commons/thumb/7/75/Bundesarchiv_Bild_146-1984-055-14%2C_Schlachtschiff_Bismarck%2C_nach_Seegefecht.jpg/220px-Bundesarchiv_Bild_146-1984-055-14%2C_Schlachtschiff_Bismarck%2C_nach_Seegefec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116" y="1379467"/>
            <a:ext cx="1912624" cy="119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8/82/Heinkel_He_111_during_the_Battle_of_Britain.jpg/220px-Heinkel_He_111_during_the_Battle_of_Brita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680" y="1388054"/>
            <a:ext cx="1398604" cy="118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62" y="1379467"/>
            <a:ext cx="1505480" cy="119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6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German Meteorological Activities in WWII </a:t>
            </a:r>
          </a:p>
        </p:txBody>
      </p:sp>
      <p:pic>
        <p:nvPicPr>
          <p:cNvPr id="3074" name="Picture 2" descr="https://upload.wikimedia.org/wikipedia/commons/3/3a/Lauenburg_from_HMS_Tart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585" y="877453"/>
            <a:ext cx="3530128" cy="264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German Do-17 Weather Recon unit at Frankfurt Airport in 1940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263" y="3932627"/>
            <a:ext cx="3569328" cy="252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63597" y="6461011"/>
            <a:ext cx="367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Weather Reconnaissance DO 17 1940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51699" y="3533028"/>
            <a:ext cx="4100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HMS Tatar seized Lauenburg 28 June 1941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902" y="1146836"/>
            <a:ext cx="5035247" cy="5421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Initially weather reporting was done by weather trawlers – with disastrous consequences</a:t>
            </a:r>
          </a:p>
          <a:p>
            <a:pPr>
              <a:spcAft>
                <a:spcPts val="1000"/>
              </a:spcAft>
            </a:pPr>
            <a:r>
              <a:rPr lang="en-US" dirty="0"/>
              <a:t>Two U-boats were continually assigned from August 1940 to January 1941</a:t>
            </a:r>
          </a:p>
          <a:p>
            <a:pPr>
              <a:spcAft>
                <a:spcPts val="1000"/>
              </a:spcAft>
            </a:pPr>
            <a:endParaRPr lang="en-US" u="sng" dirty="0"/>
          </a:p>
          <a:p>
            <a:pPr>
              <a:spcAft>
                <a:spcPts val="1000"/>
              </a:spcAft>
            </a:pPr>
            <a:r>
              <a:rPr lang="en-US" u="sng" dirty="0"/>
              <a:t>The Plan:</a:t>
            </a:r>
            <a:r>
              <a:rPr lang="en-US" dirty="0"/>
              <a:t>  </a:t>
            </a:r>
          </a:p>
          <a:p>
            <a:pPr>
              <a:spcAft>
                <a:spcPts val="1000"/>
              </a:spcAft>
            </a:pPr>
            <a:r>
              <a:rPr lang="en-US" dirty="0"/>
              <a:t>Manned stations provided weather reports from remote sites during winter months</a:t>
            </a:r>
          </a:p>
          <a:p>
            <a:pPr>
              <a:spcAft>
                <a:spcPts val="1000"/>
              </a:spcAft>
            </a:pPr>
            <a:r>
              <a:rPr lang="en-US" dirty="0"/>
              <a:t>Automatic weather stations on land and sea covered the summer months</a:t>
            </a:r>
          </a:p>
          <a:p>
            <a:pPr>
              <a:spcAft>
                <a:spcPts val="1000"/>
              </a:spcAft>
            </a:pPr>
            <a:r>
              <a:rPr lang="en-US" dirty="0"/>
              <a:t>U-boats ferried personnel to and from manned weather stations, escorted weather ships and deployed automatic weather stations</a:t>
            </a:r>
          </a:p>
          <a:p>
            <a:pPr>
              <a:spcAft>
                <a:spcPts val="1000"/>
              </a:spcAft>
            </a:pPr>
            <a:r>
              <a:rPr lang="en-US" dirty="0"/>
              <a:t>German Air Force performed weather reconnaissance with aircraft also with manned and automatic stations</a:t>
            </a:r>
          </a:p>
        </p:txBody>
      </p:sp>
    </p:spTree>
    <p:extLst>
      <p:ext uri="{BB962C8B-B14F-4D97-AF65-F5344CB8AC3E}">
        <p14:creationId xmlns:p14="http://schemas.microsoft.com/office/powerpoint/2010/main" val="4167728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U-boat Weather Equipment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794" y="678785"/>
            <a:ext cx="2401757" cy="32023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521" y="1321876"/>
            <a:ext cx="305970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Thermometers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Hand anemometer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Aspirated psychrometer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000" dirty="0"/>
              <a:t>Hydrometer/Thermometer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58" y="5426991"/>
            <a:ext cx="5649577" cy="12429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92" y="3772163"/>
            <a:ext cx="5537359" cy="14648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693" y="498534"/>
            <a:ext cx="1350560" cy="6198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142" y="984852"/>
            <a:ext cx="844591" cy="528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0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U-boat Weather Equipment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754" y="935621"/>
            <a:ext cx="457967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u="sng" dirty="0"/>
              <a:t>Barometer</a:t>
            </a:r>
            <a:r>
              <a:rPr lang="en-US" sz="2000" dirty="0"/>
              <a:t>	        Both aneroid type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Mounted in the control room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Usable from 400 – 3000 mb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Second in the Captain’s cabin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u="sng" dirty="0"/>
              <a:t>Barograph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Mounted in the radio room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Strips were included with the war diary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1" y="4258361"/>
            <a:ext cx="3636117" cy="24234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479" y="1003183"/>
            <a:ext cx="3359637" cy="33803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51" y="4749556"/>
            <a:ext cx="5252104" cy="15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3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U-boat Weather Equipment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7314" y="895505"/>
            <a:ext cx="584361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u="sng" dirty="0"/>
              <a:t>Hypsometer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Used to calibrate the aneroid barometers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Measured temperature at which distilled water boiled 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Read directly in millibars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245" y="852806"/>
            <a:ext cx="660465" cy="5627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760" y="2637887"/>
            <a:ext cx="3297382" cy="4177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064" y="852806"/>
            <a:ext cx="1880159" cy="19724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14" y="2825242"/>
            <a:ext cx="3101889" cy="367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545523" y="231992"/>
            <a:ext cx="7886700" cy="4500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Short Signal Weather Report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3" y="682046"/>
            <a:ext cx="2405807" cy="3396089"/>
          </a:xfrm>
          <a:prstGeom prst="rect">
            <a:avLst/>
          </a:prstGeom>
        </p:spPr>
      </p:pic>
      <p:pic>
        <p:nvPicPr>
          <p:cNvPr id="1026" name="Picture 2" descr="http://users.telenet.be/d.rijmenants/pics/wetterkurzschlussel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235" y="682047"/>
            <a:ext cx="2570013" cy="339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84761" y="791136"/>
            <a:ext cx="35698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Format</a:t>
            </a:r>
          </a:p>
          <a:p>
            <a:endParaRPr lang="en-US" dirty="0"/>
          </a:p>
          <a:p>
            <a:pPr algn="ctr"/>
            <a:r>
              <a:rPr lang="en-US" u="sng" dirty="0"/>
              <a:t>N</a:t>
            </a:r>
            <a:r>
              <a:rPr lang="pl-PL" u="sng" dirty="0"/>
              <a:t>ormal weather</a:t>
            </a:r>
          </a:p>
          <a:p>
            <a:r>
              <a:rPr lang="pl-PL" dirty="0"/>
              <a:t>S</a:t>
            </a:r>
            <a:r>
              <a:rPr lang="pl-PL" baseline="-25000" dirty="0"/>
              <a:t>p</a:t>
            </a:r>
            <a:r>
              <a:rPr lang="pl-PL" dirty="0"/>
              <a:t> </a:t>
            </a:r>
            <a:r>
              <a:rPr lang="en-US" dirty="0"/>
              <a:t> </a:t>
            </a:r>
            <a:r>
              <a:rPr lang="pl-PL" dirty="0"/>
              <a:t>R</a:t>
            </a:r>
            <a:r>
              <a:rPr lang="en-US" dirty="0"/>
              <a:t>  </a:t>
            </a:r>
            <a:r>
              <a:rPr lang="pl-PL" dirty="0"/>
              <a:t>BB</a:t>
            </a:r>
            <a:r>
              <a:rPr lang="en-US" dirty="0"/>
              <a:t>  PPP  A  </a:t>
            </a:r>
            <a:r>
              <a:rPr lang="pl-PL" dirty="0"/>
              <a:t>C</a:t>
            </a:r>
            <a:r>
              <a:rPr lang="en-US" dirty="0"/>
              <a:t>  </a:t>
            </a:r>
            <a:r>
              <a:rPr lang="pl-PL" dirty="0"/>
              <a:t>W</a:t>
            </a:r>
            <a:r>
              <a:rPr lang="en-US" dirty="0"/>
              <a:t>  </a:t>
            </a:r>
            <a:r>
              <a:rPr lang="pl-PL" dirty="0"/>
              <a:t>Z</a:t>
            </a:r>
            <a:r>
              <a:rPr lang="en-US" dirty="0"/>
              <a:t>  V  </a:t>
            </a:r>
            <a:r>
              <a:rPr lang="pl-PL" dirty="0"/>
              <a:t>DDD  K</a:t>
            </a:r>
            <a:r>
              <a:rPr lang="en-US" dirty="0"/>
              <a:t>  </a:t>
            </a:r>
            <a:r>
              <a:rPr lang="pl-PL" dirty="0"/>
              <a:t>L</a:t>
            </a:r>
            <a:r>
              <a:rPr lang="en-US" dirty="0"/>
              <a:t>  </a:t>
            </a:r>
            <a:r>
              <a:rPr lang="pl-PL" dirty="0"/>
              <a:t>T  M</a:t>
            </a:r>
            <a:r>
              <a:rPr lang="en-US" dirty="0"/>
              <a:t>  </a:t>
            </a:r>
            <a:r>
              <a:rPr lang="pl-PL" dirty="0"/>
              <a:t>G</a:t>
            </a:r>
            <a:r>
              <a:rPr lang="en-US" dirty="0"/>
              <a:t>  </a:t>
            </a:r>
            <a:r>
              <a:rPr lang="pl-PL" dirty="0"/>
              <a:t>UUU</a:t>
            </a:r>
          </a:p>
          <a:p>
            <a:r>
              <a:rPr lang="en-US" dirty="0"/>
              <a:t>		</a:t>
            </a:r>
          </a:p>
          <a:p>
            <a:pPr algn="ctr"/>
            <a:r>
              <a:rPr lang="en-US" u="sng" dirty="0"/>
              <a:t>Ice weather</a:t>
            </a:r>
          </a:p>
          <a:p>
            <a:r>
              <a:rPr lang="pt-BR" dirty="0"/>
              <a:t>S</a:t>
            </a:r>
            <a:r>
              <a:rPr lang="pt-BR" baseline="-25000" dirty="0"/>
              <a:t>p</a:t>
            </a:r>
            <a:r>
              <a:rPr lang="pt-BR" dirty="0"/>
              <a:t>  R  B  B  PPP  A  </a:t>
            </a:r>
            <a:r>
              <a:rPr lang="pl-PL" dirty="0"/>
              <a:t>C </a:t>
            </a:r>
            <a:r>
              <a:rPr lang="en-US" dirty="0"/>
              <a:t> </a:t>
            </a:r>
            <a:r>
              <a:rPr lang="pl-PL" dirty="0"/>
              <a:t>W</a:t>
            </a:r>
            <a:r>
              <a:rPr lang="en-US" dirty="0"/>
              <a:t>  </a:t>
            </a:r>
            <a:r>
              <a:rPr lang="pl-PL" dirty="0"/>
              <a:t>Z</a:t>
            </a:r>
            <a:r>
              <a:rPr lang="en-US" dirty="0"/>
              <a:t>  V  </a:t>
            </a:r>
            <a:r>
              <a:rPr lang="pl-PL" dirty="0"/>
              <a:t>DDD  K</a:t>
            </a:r>
            <a:r>
              <a:rPr lang="en-US" dirty="0"/>
              <a:t>  </a:t>
            </a:r>
            <a:r>
              <a:rPr lang="pl-PL" dirty="0"/>
              <a:t>L  T  M  G</a:t>
            </a:r>
            <a:r>
              <a:rPr lang="en-US" dirty="0"/>
              <a:t>  </a:t>
            </a:r>
            <a:r>
              <a:rPr lang="pl-PL" dirty="0"/>
              <a:t>E  UUU</a:t>
            </a:r>
            <a:endParaRPr lang="en-US" dirty="0"/>
          </a:p>
          <a:p>
            <a:endParaRPr lang="en-US" dirty="0"/>
          </a:p>
          <a:p>
            <a:r>
              <a:rPr lang="en-US" dirty="0"/>
              <a:t>≈ 24 letters sent in ≈ 10 seconds</a:t>
            </a:r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197943" y="4244888"/>
            <a:ext cx="399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dirty="0"/>
              <a:t>S</a:t>
            </a:r>
            <a:r>
              <a:rPr lang="en-US" baseline="-25000" dirty="0"/>
              <a:t>p</a:t>
            </a:r>
            <a:r>
              <a:rPr lang="en-US" dirty="0"/>
              <a:t> 	= Message key</a:t>
            </a:r>
          </a:p>
          <a:p>
            <a:pPr defTabSz="457200"/>
            <a:r>
              <a:rPr lang="en-US" dirty="0"/>
              <a:t>R 	= Sea area (grid map) and change in wind direction (last 3 hours)</a:t>
            </a:r>
          </a:p>
          <a:p>
            <a:pPr defTabSz="457200"/>
            <a:r>
              <a:rPr lang="en-US" dirty="0"/>
              <a:t>BB 	= ID letters for position</a:t>
            </a:r>
          </a:p>
          <a:p>
            <a:pPr defTabSz="457200"/>
            <a:r>
              <a:rPr lang="en-US" dirty="0"/>
              <a:t>PPP	= Barometric pressure </a:t>
            </a:r>
          </a:p>
          <a:p>
            <a:pPr defTabSz="457200"/>
            <a:r>
              <a:rPr lang="en-US" dirty="0"/>
              <a:t>A	= Pressure change (last 3 hours)</a:t>
            </a:r>
          </a:p>
          <a:p>
            <a:pPr defTabSz="457200"/>
            <a:r>
              <a:rPr lang="en-US" dirty="0"/>
              <a:t>C 	= Clouds</a:t>
            </a:r>
          </a:p>
          <a:p>
            <a:pPr defTabSz="457200"/>
            <a:r>
              <a:rPr lang="en-US" dirty="0"/>
              <a:t>W 	= Sky covering and rain fall</a:t>
            </a:r>
          </a:p>
          <a:p>
            <a:pPr defTabSz="457200"/>
            <a:r>
              <a:rPr lang="en-US" dirty="0"/>
              <a:t>Z 	= Weather change (last 12 hours)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364182" y="4227171"/>
            <a:ext cx="47798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dirty="0"/>
              <a:t>V 	= Horizontal visibility and fog conditions</a:t>
            </a:r>
          </a:p>
          <a:p>
            <a:pPr defTabSz="457200"/>
            <a:r>
              <a:rPr lang="en-US" dirty="0"/>
              <a:t>DDD = Wind direction and strength</a:t>
            </a:r>
          </a:p>
          <a:p>
            <a:pPr defTabSz="457200"/>
            <a:r>
              <a:rPr lang="en-US" dirty="0"/>
              <a:t>K 	= Changes in wind strength, swell and height</a:t>
            </a:r>
          </a:p>
          <a:p>
            <a:pPr defTabSz="457200"/>
            <a:r>
              <a:rPr lang="en-US" dirty="0"/>
              <a:t>L 	= Length and direction of the swell</a:t>
            </a:r>
          </a:p>
          <a:p>
            <a:pPr defTabSz="457200"/>
            <a:r>
              <a:rPr lang="en-US" dirty="0"/>
              <a:t>T 	= Air temperature in degrees Celsius</a:t>
            </a:r>
          </a:p>
          <a:p>
            <a:pPr defTabSz="457200"/>
            <a:r>
              <a:rPr lang="en-US" dirty="0"/>
              <a:t>M 	= Difference between air and water temp.</a:t>
            </a:r>
          </a:p>
          <a:p>
            <a:pPr defTabSz="457200"/>
            <a:r>
              <a:rPr lang="en-US" dirty="0"/>
              <a:t>G 	= Time of observation in hours in DGZ</a:t>
            </a:r>
          </a:p>
          <a:p>
            <a:pPr defTabSz="457200"/>
            <a:r>
              <a:rPr lang="en-US" dirty="0"/>
              <a:t>E 	= Ice conditions</a:t>
            </a:r>
          </a:p>
          <a:p>
            <a:pPr defTabSz="457200"/>
            <a:r>
              <a:rPr lang="en-US" dirty="0"/>
              <a:t>UUU = Signature of U-boat</a:t>
            </a:r>
          </a:p>
        </p:txBody>
      </p:sp>
    </p:spTree>
    <p:extLst>
      <p:ext uri="{BB962C8B-B14F-4D97-AF65-F5344CB8AC3E}">
        <p14:creationId xmlns:p14="http://schemas.microsoft.com/office/powerpoint/2010/main" val="724323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Radiosonde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92945" y="1016526"/>
            <a:ext cx="543098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/>
              <a:t>Developed by and for the German Navy 1936 – 1939</a:t>
            </a:r>
          </a:p>
          <a:p>
            <a:pPr>
              <a:spcAft>
                <a:spcPts val="1800"/>
              </a:spcAft>
            </a:pPr>
            <a:r>
              <a:rPr lang="en-US" dirty="0"/>
              <a:t>Wilhelmshaven Naval Meteorological Observatory</a:t>
            </a:r>
          </a:p>
          <a:p>
            <a:pPr>
              <a:spcAft>
                <a:spcPts val="1800"/>
              </a:spcAft>
            </a:pPr>
            <a:r>
              <a:rPr lang="en-US" dirty="0"/>
              <a:t>Design based on </a:t>
            </a:r>
            <a:r>
              <a:rPr lang="en-US" u="sng" dirty="0"/>
              <a:t>control of transmitter frequency by meteorological sensors</a:t>
            </a:r>
          </a:p>
          <a:p>
            <a:pPr>
              <a:spcAft>
                <a:spcPts val="1800"/>
              </a:spcAft>
            </a:pPr>
            <a:r>
              <a:rPr lang="en-US" dirty="0"/>
              <a:t>Sensing elements contain fixed calibration points that cause abrupt frequency changes</a:t>
            </a:r>
          </a:p>
          <a:p>
            <a:pPr>
              <a:spcAft>
                <a:spcPts val="1800"/>
              </a:spcAft>
            </a:pPr>
            <a:r>
              <a:rPr lang="en-US" dirty="0"/>
              <a:t>All electronic – no mechanical error</a:t>
            </a:r>
          </a:p>
          <a:p>
            <a:pPr>
              <a:spcAft>
                <a:spcPts val="1800"/>
              </a:spcAft>
            </a:pPr>
            <a:r>
              <a:rPr lang="en-US" dirty="0"/>
              <a:t>Measured temperature, pressure, humidity</a:t>
            </a:r>
          </a:p>
          <a:p>
            <a:pPr>
              <a:spcAft>
                <a:spcPts val="1800"/>
              </a:spcAft>
            </a:pPr>
            <a:r>
              <a:rPr lang="en-US" dirty="0"/>
              <a:t>Transmitted via HF radio on two frequencies</a:t>
            </a:r>
          </a:p>
          <a:p>
            <a:pPr>
              <a:spcAft>
                <a:spcPts val="1800"/>
              </a:spcAft>
            </a:pPr>
            <a:r>
              <a:rPr lang="en-US" dirty="0"/>
              <a:t>Designed for transport, storage and use from ships and expeditions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4" y="1085148"/>
            <a:ext cx="3333524" cy="4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7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Radiosonde Launch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362" y="190192"/>
            <a:ext cx="1393111" cy="3043018"/>
          </a:xfrm>
          <a:prstGeom prst="rect">
            <a:avLst/>
          </a:prstGeom>
        </p:spPr>
      </p:pic>
      <p:pic>
        <p:nvPicPr>
          <p:cNvPr id="2050" name="Picture 2" descr="Abb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48" y="3495621"/>
            <a:ext cx="1140738" cy="16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30" y="1052732"/>
            <a:ext cx="3187148" cy="5553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069" y="1328957"/>
            <a:ext cx="383595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Hydrogen filled balloon 1.5 - 2 meters in diameter</a:t>
            </a:r>
          </a:p>
          <a:p>
            <a:pPr>
              <a:spcAft>
                <a:spcPts val="1200"/>
              </a:spcAft>
            </a:pPr>
            <a:r>
              <a:rPr lang="en-US" dirty="0"/>
              <a:t>U-boats carried hydrogen in cylinders, manned stations generated hydrogen by mixing </a:t>
            </a:r>
            <a:r>
              <a:rPr lang="it-IT" dirty="0"/>
              <a:t>Aluminium and H</a:t>
            </a:r>
            <a:r>
              <a:rPr lang="it-IT" baseline="-25000" dirty="0"/>
              <a:t>2</a:t>
            </a:r>
            <a:r>
              <a:rPr lang="it-IT" dirty="0"/>
              <a:t>SO</a:t>
            </a:r>
            <a:r>
              <a:rPr lang="it-IT" baseline="-25000" dirty="0"/>
              <a:t>4</a:t>
            </a:r>
          </a:p>
          <a:p>
            <a:pPr>
              <a:spcAft>
                <a:spcPts val="1200"/>
              </a:spcAft>
            </a:pPr>
            <a:r>
              <a:rPr lang="en-US" dirty="0"/>
              <a:t>Two antennas and a parachute</a:t>
            </a:r>
          </a:p>
          <a:p>
            <a:pPr>
              <a:spcAft>
                <a:spcPts val="1200"/>
              </a:spcAft>
            </a:pPr>
            <a:r>
              <a:rPr lang="en-US" dirty="0"/>
              <a:t>At launch antennas are coiled up, they extend automatically after launch</a:t>
            </a:r>
          </a:p>
          <a:p>
            <a:pPr>
              <a:spcAft>
                <a:spcPts val="1200"/>
              </a:spcAft>
            </a:pPr>
            <a:r>
              <a:rPr lang="en-US" dirty="0"/>
              <a:t>Rate of ascent = 300 meters/minute</a:t>
            </a:r>
          </a:p>
          <a:p>
            <a:pPr>
              <a:spcAft>
                <a:spcPts val="1200"/>
              </a:spcAft>
            </a:pPr>
            <a:r>
              <a:rPr lang="en-US" dirty="0"/>
              <a:t>Tracked with a theodolite for wind speed</a:t>
            </a:r>
          </a:p>
          <a:p>
            <a:pPr>
              <a:spcAft>
                <a:spcPts val="1200"/>
              </a:spcAft>
            </a:pPr>
            <a:r>
              <a:rPr lang="en-US" dirty="0"/>
              <a:t>Reached 17 km in about 90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2378" y="5405766"/>
            <a:ext cx="2051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Antenna extension mechanism with coiled antenna and air brake</a:t>
            </a:r>
          </a:p>
        </p:txBody>
      </p:sp>
    </p:spTree>
    <p:extLst>
      <p:ext uri="{BB962C8B-B14F-4D97-AF65-F5344CB8AC3E}">
        <p14:creationId xmlns:p14="http://schemas.microsoft.com/office/powerpoint/2010/main" val="1101734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Radiosonde Circuitry</a:t>
            </a:r>
          </a:p>
        </p:txBody>
      </p:sp>
      <p:pic>
        <p:nvPicPr>
          <p:cNvPr id="1027" name="Picture 3" descr="Abb1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4" y="887081"/>
            <a:ext cx="4250875" cy="352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05742" y="851776"/>
            <a:ext cx="4738259" cy="5960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Two shortwave transmitters in one unit</a:t>
            </a:r>
          </a:p>
          <a:p>
            <a:pPr>
              <a:spcAft>
                <a:spcPts val="800"/>
              </a:spcAft>
            </a:pPr>
            <a:r>
              <a:rPr lang="en-US" dirty="0"/>
              <a:t>Each contained as oscillator an independent audio circuit</a:t>
            </a:r>
          </a:p>
          <a:p>
            <a:pPr>
              <a:spcAft>
                <a:spcPts val="800"/>
              </a:spcAft>
            </a:pPr>
            <a:r>
              <a:rPr lang="en-US" dirty="0"/>
              <a:t>Circuits differ only by their capacitors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	C1	100 pF	temperature sensitive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	C2	60 pF	fixed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Special double grid tube</a:t>
            </a:r>
          </a:p>
          <a:p>
            <a:pPr lvl="1" defTabSz="457200">
              <a:spcAft>
                <a:spcPts val="800"/>
              </a:spcAft>
            </a:pPr>
            <a:r>
              <a:rPr lang="en-US" dirty="0"/>
              <a:t>Grid heater 2 V (dry Rulag battery)</a:t>
            </a:r>
          </a:p>
          <a:p>
            <a:pPr lvl="1" defTabSz="457200">
              <a:spcAft>
                <a:spcPts val="800"/>
              </a:spcAft>
            </a:pPr>
            <a:r>
              <a:rPr lang="en-US" dirty="0"/>
              <a:t>Anode voltage 45 V (wet Thor Fill battery)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Transmitter I	air temperature	</a:t>
            </a:r>
          </a:p>
          <a:p>
            <a:pPr lvl="1" defTabSz="457200">
              <a:spcAft>
                <a:spcPts val="800"/>
              </a:spcAft>
            </a:pPr>
            <a:r>
              <a:rPr lang="en-US" dirty="0"/>
              <a:t>8,000 kHz  37.5 meters (room temperature)</a:t>
            </a:r>
          </a:p>
          <a:p>
            <a:pPr lvl="1" defTabSz="457200">
              <a:spcAft>
                <a:spcPts val="800"/>
              </a:spcAft>
            </a:pPr>
            <a:r>
              <a:rPr lang="en-US" dirty="0"/>
              <a:t>1°C = change of 2.7 kHz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Transmitter II	air pressure and humidity</a:t>
            </a:r>
          </a:p>
          <a:p>
            <a:pPr lvl="1" defTabSz="457200">
              <a:spcAft>
                <a:spcPts val="800"/>
              </a:spcAft>
            </a:pPr>
            <a:r>
              <a:rPr lang="en-US" dirty="0"/>
              <a:t>10,400 kHz  28.8 meters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Open antenna circuits - length = </a:t>
            </a:r>
            <a:r>
              <a:rPr lang="el-GR" dirty="0"/>
              <a:t>λ / 2.2</a:t>
            </a:r>
            <a:endParaRPr lang="en-US" dirty="0"/>
          </a:p>
          <a:p>
            <a:pPr lvl="1" defTabSz="457200">
              <a:spcAft>
                <a:spcPts val="800"/>
              </a:spcAft>
            </a:pPr>
            <a:r>
              <a:rPr lang="en-US" dirty="0"/>
              <a:t>- Total antenna length 35 meters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04" y="4389211"/>
            <a:ext cx="1633491" cy="24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4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Radiosonde Sensors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8" y="979059"/>
            <a:ext cx="3427423" cy="50843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48364" y="940959"/>
            <a:ext cx="549563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200"/>
              </a:spcAft>
            </a:pPr>
            <a:r>
              <a:rPr lang="en-US" dirty="0"/>
              <a:t>Naval probe contains 5 meteorological sensors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2 contact thermometers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2 pressure gauges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temperature sensitive capacitor +27 to -58°C</a:t>
            </a:r>
          </a:p>
          <a:p>
            <a:pPr defTabSz="457200">
              <a:spcAft>
                <a:spcPts val="200"/>
              </a:spcAft>
            </a:pPr>
            <a:endParaRPr lang="en-US" dirty="0"/>
          </a:p>
          <a:p>
            <a:pPr defTabSz="457200">
              <a:spcAft>
                <a:spcPts val="200"/>
              </a:spcAft>
            </a:pPr>
            <a:r>
              <a:rPr lang="en-US" dirty="0"/>
              <a:t>Dry bulb contact thermometer (range +27C to -60°C)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served to calibrate the capacitor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30 platinum contacts divide the range in 3°C steps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mercury-thallium – freezing point -60°C</a:t>
            </a:r>
          </a:p>
          <a:p>
            <a:pPr defTabSz="457200">
              <a:spcAft>
                <a:spcPts val="200"/>
              </a:spcAft>
            </a:pPr>
            <a:endParaRPr lang="en-US" dirty="0"/>
          </a:p>
          <a:p>
            <a:pPr defTabSz="457200">
              <a:spcAft>
                <a:spcPts val="200"/>
              </a:spcAft>
            </a:pPr>
            <a:r>
              <a:rPr lang="en-US" dirty="0"/>
              <a:t>Wet  bulb contact thermometer (range +27C to -35°C)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determine humidity by psychrometric method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same construction mercury filled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braided sock kept moist with distilled water</a:t>
            </a:r>
          </a:p>
          <a:p>
            <a:pPr defTabSz="457200">
              <a:spcAft>
                <a:spcPts val="200"/>
              </a:spcAft>
            </a:pPr>
            <a:endParaRPr lang="en-US" dirty="0"/>
          </a:p>
          <a:p>
            <a:pPr defTabSz="457200">
              <a:spcAft>
                <a:spcPts val="200"/>
              </a:spcAft>
            </a:pPr>
            <a:r>
              <a:rPr lang="en-US" dirty="0"/>
              <a:t>Pressure gauges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1000 to 450 mb 	mercury filled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600 to 80 mb		mercury-thallium filled</a:t>
            </a:r>
          </a:p>
          <a:p>
            <a:pPr defTabSz="457200">
              <a:spcAft>
                <a:spcPts val="200"/>
              </a:spcAft>
            </a:pPr>
            <a:r>
              <a:rPr lang="en-US" dirty="0"/>
              <a:t>	5/6 contacts provide a total of 22 points</a:t>
            </a:r>
          </a:p>
        </p:txBody>
      </p:sp>
    </p:spTree>
    <p:extLst>
      <p:ext uri="{BB962C8B-B14F-4D97-AF65-F5344CB8AC3E}">
        <p14:creationId xmlns:p14="http://schemas.microsoft.com/office/powerpoint/2010/main" val="195369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Radiosonde Interpretation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05" y="2086067"/>
            <a:ext cx="3007582" cy="2238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05" y="4437790"/>
            <a:ext cx="3007582" cy="22775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94230" y="2502636"/>
            <a:ext cx="5599024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Dry temperature recording </a:t>
            </a:r>
          </a:p>
          <a:p>
            <a:pPr>
              <a:spcAft>
                <a:spcPts val="800"/>
              </a:spcAft>
            </a:pPr>
            <a:r>
              <a:rPr lang="en-US" dirty="0"/>
              <a:t>With frequency jumps of the dry thermometer and continuous measurement of the capacitor </a:t>
            </a:r>
          </a:p>
          <a:p>
            <a:pPr>
              <a:spcAft>
                <a:spcPts val="800"/>
              </a:spcAft>
            </a:pPr>
            <a:r>
              <a:rPr lang="en-US" dirty="0"/>
              <a:t>(1) inversion, (2) isothermal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4229" y="4647341"/>
            <a:ext cx="5599025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Wet thermometer and pressure component recording</a:t>
            </a:r>
          </a:p>
          <a:p>
            <a:pPr>
              <a:spcAft>
                <a:spcPts val="800"/>
              </a:spcAft>
            </a:pPr>
            <a:r>
              <a:rPr lang="en-US" dirty="0"/>
              <a:t>Pressure component jumps are 10 x the size and in a different direction than the wet temperature jumps</a:t>
            </a:r>
          </a:p>
          <a:p>
            <a:pPr>
              <a:spcAft>
                <a:spcPts val="800"/>
              </a:spcAft>
            </a:pPr>
            <a:r>
              <a:rPr lang="en-US" dirty="0"/>
              <a:t>(Ü) overlap of the ranges of the two pressure components.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655" y="905511"/>
            <a:ext cx="6449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Two E381S receivers were used to monitor radiosonde ascents</a:t>
            </a:r>
          </a:p>
          <a:p>
            <a:pPr>
              <a:spcAft>
                <a:spcPts val="600"/>
              </a:spcAft>
            </a:pPr>
            <a:r>
              <a:rPr lang="en-US" dirty="0"/>
              <a:t>Operators adjusted tuning to match the tones from the probe</a:t>
            </a:r>
          </a:p>
          <a:p>
            <a:pPr>
              <a:spcAft>
                <a:spcPts val="600"/>
              </a:spcAft>
            </a:pPr>
            <a:r>
              <a:rPr lang="en-US" dirty="0"/>
              <a:t>Tuning knob mechanically coupled to a wax paper recorder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024" y="905511"/>
            <a:ext cx="2841229" cy="177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3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7976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E381S Receiver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493" y="1167538"/>
            <a:ext cx="43399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Size: 57 cm wide x 27 cm high x 35 cm deep</a:t>
            </a:r>
          </a:p>
          <a:p>
            <a:endParaRPr lang="en-US" dirty="0"/>
          </a:p>
          <a:p>
            <a:r>
              <a:rPr lang="en-US" dirty="0"/>
              <a:t>Weight: 20 kg</a:t>
            </a:r>
          </a:p>
          <a:p>
            <a:endParaRPr lang="en-US" dirty="0"/>
          </a:p>
          <a:p>
            <a:r>
              <a:rPr lang="en-US" dirty="0"/>
              <a:t>Reception principle:  TRF with reaction</a:t>
            </a:r>
          </a:p>
          <a:p>
            <a:endParaRPr lang="en-US" dirty="0"/>
          </a:p>
          <a:p>
            <a:r>
              <a:rPr lang="en-US" dirty="0"/>
              <a:t>Tuned circuits 2 AM circuits</a:t>
            </a:r>
          </a:p>
          <a:p>
            <a:endParaRPr lang="en-US" dirty="0"/>
          </a:p>
          <a:p>
            <a:r>
              <a:rPr lang="en-US" dirty="0"/>
              <a:t>Frequency Range: 14.6 kHz to 20 MHz</a:t>
            </a:r>
          </a:p>
          <a:p>
            <a:endParaRPr lang="en-US" dirty="0"/>
          </a:p>
          <a:p>
            <a:r>
              <a:rPr lang="en-US" dirty="0"/>
              <a:t>Valve lineup:  RES094 (RF), 3 x RE084 (detector, audio and output stages)	</a:t>
            </a:r>
          </a:p>
          <a:p>
            <a:endParaRPr lang="en-US" dirty="0"/>
          </a:p>
          <a:p>
            <a:r>
              <a:rPr lang="en-US" dirty="0"/>
              <a:t>Power: +4V 0.35A, +100V 20 mA</a:t>
            </a:r>
          </a:p>
          <a:p>
            <a:endParaRPr lang="en-US" dirty="0"/>
          </a:p>
          <a:p>
            <a:r>
              <a:rPr lang="en-US" dirty="0"/>
              <a:t>Year: 1933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20" y="1038225"/>
            <a:ext cx="4130289" cy="2571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20" y="3662255"/>
            <a:ext cx="4124325" cy="30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Sea WFS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2" y="275208"/>
            <a:ext cx="1976519" cy="63892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13" y="4066794"/>
            <a:ext cx="3923639" cy="26686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9300" y="837542"/>
            <a:ext cx="6960173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Developed for the Naval Weather Service by Siemens and Schukert</a:t>
            </a:r>
          </a:p>
          <a:p>
            <a:pPr>
              <a:spcAft>
                <a:spcPts val="800"/>
              </a:spcAft>
            </a:pPr>
            <a:r>
              <a:rPr lang="en-US" dirty="0"/>
              <a:t>Designed and tested from 1940 – 40 ordered in 1942</a:t>
            </a:r>
          </a:p>
          <a:p>
            <a:pPr>
              <a:spcAft>
                <a:spcPts val="800"/>
              </a:spcAft>
            </a:pPr>
            <a:r>
              <a:rPr lang="en-US" dirty="0"/>
              <a:t>7 meter long  x </a:t>
            </a:r>
            <a:r>
              <a:rPr lang="en-US"/>
              <a:t>52 </a:t>
            </a:r>
            <a:r>
              <a:rPr lang="en-US" smtClean="0"/>
              <a:t>cm </a:t>
            </a:r>
            <a:r>
              <a:rPr lang="en-US" dirty="0"/>
              <a:t>diameter steel cylinder – 12 meter antenna</a:t>
            </a:r>
          </a:p>
          <a:p>
            <a:pPr>
              <a:spcAft>
                <a:spcPts val="800"/>
              </a:spcAft>
            </a:pPr>
            <a:r>
              <a:rPr lang="en-US" dirty="0"/>
              <a:t>Weight 1500 kg		Anchor up to depth 300 meters</a:t>
            </a:r>
          </a:p>
          <a:p>
            <a:pPr>
              <a:spcAft>
                <a:spcPts val="800"/>
              </a:spcAft>
            </a:pPr>
            <a:r>
              <a:rPr lang="en-US" dirty="0"/>
              <a:t>Air pressure (aneroid barometer) and temperature (helix bimetallic)</a:t>
            </a:r>
          </a:p>
          <a:p>
            <a:pPr>
              <a:spcAft>
                <a:spcPts val="800"/>
              </a:spcAft>
            </a:pPr>
            <a:r>
              <a:rPr lang="en-US" dirty="0"/>
              <a:t>Electrically wound timer – sampled 4 times/day</a:t>
            </a:r>
          </a:p>
          <a:p>
            <a:pPr>
              <a:spcAft>
                <a:spcPts val="800"/>
              </a:spcAft>
            </a:pPr>
            <a:r>
              <a:rPr lang="en-US" dirty="0"/>
              <a:t>Encrypted into Morse code transmitted 10 times on HF in 60-80 seconds</a:t>
            </a:r>
          </a:p>
          <a:p>
            <a:pPr>
              <a:spcAft>
                <a:spcPts val="800"/>
              </a:spcAft>
            </a:pPr>
            <a:r>
              <a:rPr lang="en-US" dirty="0"/>
              <a:t>Designed for endurance of 10 weeks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49438" y="5709191"/>
            <a:ext cx="2472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WFS 106 being loaded aboard U-703 in Trondheim 18 July 1943</a:t>
            </a:r>
          </a:p>
        </p:txBody>
      </p:sp>
    </p:spTree>
    <p:extLst>
      <p:ext uri="{BB962C8B-B14F-4D97-AF65-F5344CB8AC3E}">
        <p14:creationId xmlns:p14="http://schemas.microsoft.com/office/powerpoint/2010/main" val="420293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Sea WFS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4" y="929622"/>
            <a:ext cx="3133117" cy="23850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1169" y="929622"/>
            <a:ext cx="5577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Lo150FK41a (3-12 MHz) 150 Watt transmitter</a:t>
            </a:r>
          </a:p>
          <a:p>
            <a:pPr>
              <a:spcAft>
                <a:spcPts val="600"/>
              </a:spcAft>
            </a:pPr>
            <a:r>
              <a:rPr lang="en-US" dirty="0"/>
              <a:t>Based on the Lo40K39 40 watt transmitter</a:t>
            </a:r>
          </a:p>
          <a:p>
            <a:pPr>
              <a:spcAft>
                <a:spcPts val="600"/>
              </a:spcAft>
            </a:pPr>
            <a:r>
              <a:rPr lang="en-US" dirty="0"/>
              <a:t>150 watt radiated power achieved by replacing both RL 12P35 tubes with RS 391 tubes and raising anode voltage from 600 to 900 volts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Sealed lead–acid batteries  –  anode voltage 900 Volts</a:t>
            </a:r>
          </a:p>
          <a:p>
            <a:pPr>
              <a:spcAft>
                <a:spcPts val="600"/>
              </a:spcAft>
            </a:pPr>
            <a:r>
              <a:rPr lang="en-US" dirty="0"/>
              <a:t>Nickel-cadmium batteries   –  tube heating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4" y="3423026"/>
            <a:ext cx="4017252" cy="33241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54497" y="5435906"/>
            <a:ext cx="4572000" cy="12772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WFS 133 “Ernst” during loading from supply ship "Kärnten“ to U-703 on 11 September 1944</a:t>
            </a:r>
          </a:p>
          <a:p>
            <a:pPr>
              <a:spcAft>
                <a:spcPts val="600"/>
              </a:spcAft>
            </a:pPr>
            <a:r>
              <a:rPr lang="en-US" dirty="0"/>
              <a:t>The boat was lost before the buoy was deployed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88" y="3439555"/>
            <a:ext cx="3133117" cy="18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8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Sea WFS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26942" y="774070"/>
            <a:ext cx="341745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28600">
              <a:buAutoNum type="arabicPlain"/>
            </a:pPr>
            <a:r>
              <a:rPr lang="en-US" dirty="0"/>
              <a:t>WFS 2		29.09.40	U-103*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33		07.01.42	U-156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22		08.01.42	U-156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B		28.04.42	U-159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A		29.04.42	U-159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24.08.42	U-516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30.08.42	U-516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31.10.42	U-519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104	08.11.42	U-519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112	29.04.43	U-531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26.06.43	U-194**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106	23.07.43	U-703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107	27.07.43	U-703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133	10.09.44	U-703**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18.11.44	U-1165</a:t>
            </a:r>
          </a:p>
          <a:p>
            <a:pPr defTabSz="228600"/>
            <a:r>
              <a:rPr lang="en-US" dirty="0"/>
              <a:t>* Operational testing</a:t>
            </a:r>
          </a:p>
          <a:p>
            <a:pPr defTabSz="228600"/>
            <a:r>
              <a:rPr lang="en-US" dirty="0"/>
              <a:t>** U-boat lost before deployment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437" y="5607289"/>
            <a:ext cx="8912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Buoys stored in over deck torpedo canisters – anchors in the over deck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Upper and lower antenna parts in the torpedo room up through the torpedo loading hatch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Torpedo crane used to move heavy components – Limit: Wind 2, Swell 2, Sea State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Assembly and deployment took about 1.5 hours during which the boat could not dive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27" y="896854"/>
            <a:ext cx="5026909" cy="45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32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Land WFL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4" y="886691"/>
            <a:ext cx="4135662" cy="58697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1855" y="1117604"/>
            <a:ext cx="4812145" cy="5550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Same components as WFS</a:t>
            </a:r>
          </a:p>
          <a:p>
            <a:pPr>
              <a:spcAft>
                <a:spcPts val="800"/>
              </a:spcAft>
            </a:pPr>
            <a:r>
              <a:rPr lang="en-US" dirty="0"/>
              <a:t>20 ordered in 1942</a:t>
            </a:r>
          </a:p>
          <a:p>
            <a:pPr>
              <a:spcAft>
                <a:spcPts val="800"/>
              </a:spcAft>
            </a:pPr>
            <a:r>
              <a:rPr lang="en-US" dirty="0"/>
              <a:t>1 meter high steel pots 52 cm in diameter </a:t>
            </a:r>
          </a:p>
          <a:p>
            <a:pPr>
              <a:spcAft>
                <a:spcPts val="800"/>
              </a:spcAft>
            </a:pPr>
            <a:r>
              <a:rPr lang="en-US" dirty="0"/>
              <a:t>Weighed no more than 100 kg each</a:t>
            </a:r>
          </a:p>
          <a:p>
            <a:pPr>
              <a:spcAft>
                <a:spcPts val="800"/>
              </a:spcAft>
            </a:pPr>
            <a:r>
              <a:rPr lang="en-US" dirty="0"/>
              <a:t>Pot M – wind measurement sensors and nickel-cadmium batteries</a:t>
            </a:r>
          </a:p>
          <a:p>
            <a:pPr>
              <a:spcAft>
                <a:spcPts val="800"/>
              </a:spcAft>
            </a:pPr>
            <a:r>
              <a:rPr lang="en-US" dirty="0"/>
              <a:t>Pot M – 10 meter antenna with temperature and air pressure sensors </a:t>
            </a:r>
          </a:p>
          <a:p>
            <a:pPr>
              <a:spcAft>
                <a:spcPts val="800"/>
              </a:spcAft>
            </a:pPr>
            <a:r>
              <a:rPr lang="en-US" dirty="0"/>
              <a:t>Pot F –  Lo150FK41a 150 Watt transmitter</a:t>
            </a:r>
          </a:p>
          <a:p>
            <a:pPr>
              <a:spcAft>
                <a:spcPts val="800"/>
              </a:spcAft>
            </a:pPr>
            <a:r>
              <a:rPr lang="en-US" dirty="0"/>
              <a:t>Pot B –  Sealed lead–acid batteries number depended on desired endurance</a:t>
            </a:r>
          </a:p>
          <a:p>
            <a:pPr>
              <a:spcAft>
                <a:spcPts val="800"/>
              </a:spcAft>
            </a:pPr>
            <a:r>
              <a:rPr lang="en-US" dirty="0"/>
              <a:t>Air pressure, temperature, </a:t>
            </a:r>
            <a:r>
              <a:rPr lang="en-US" u="sng" dirty="0"/>
              <a:t>wind strength and direction</a:t>
            </a:r>
            <a:r>
              <a:rPr lang="en-US" dirty="0"/>
              <a:t> were sampled 4 times/day</a:t>
            </a:r>
          </a:p>
          <a:p>
            <a:pPr>
              <a:spcAft>
                <a:spcPts val="800"/>
              </a:spcAft>
            </a:pPr>
            <a:r>
              <a:rPr lang="en-US" dirty="0"/>
              <a:t>Encrypted in Morse code transmitted 10 times in up to 120 seconds</a:t>
            </a:r>
          </a:p>
          <a:p>
            <a:pPr>
              <a:spcAft>
                <a:spcPts val="800"/>
              </a:spcAft>
            </a:pPr>
            <a:r>
              <a:rPr lang="en-US" dirty="0"/>
              <a:t>Designed for an endurance of 10 – 24 weeks </a:t>
            </a:r>
          </a:p>
        </p:txBody>
      </p:sp>
    </p:spTree>
    <p:extLst>
      <p:ext uri="{BB962C8B-B14F-4D97-AF65-F5344CB8AC3E}">
        <p14:creationId xmlns:p14="http://schemas.microsoft.com/office/powerpoint/2010/main" val="38112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Land WFL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35049" y="1015996"/>
            <a:ext cx="4608951" cy="573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spcAft>
                <a:spcPts val="300"/>
              </a:spcAft>
            </a:pPr>
            <a:r>
              <a:rPr lang="en-US" dirty="0"/>
              <a:t>WFL					Station				Date			Boat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21 “Gustav”		Spitzbergen 	29.09.42	U-377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22 “Edwin”		Bäreninsel		01.12.42	U-657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23 “Edwin II”	Bäreninsel		18.03.42	WBS 2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24 “Robert”		Bäreninsel		09.07.43	U-629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25 “Gerhard”	Nowaja Semlja	 22.08.43	U-703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26 “Kurt”			Labrador			23.10.43	U-537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27 “Dietrich”	Bäreninsel		07.09.43	U-355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--					--					--				--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“Christian”	Bäreninsel		06.12.43	U-713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“Herbert”	Labrador			 -- .09.44	U-867*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“Walter”	Jan Mayen		25.09.44	U-992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“Erich”		Nowaja Semlja	 15.10.44	U-387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“Edwin III”	Spitzbergen		30.06.44	U-737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“Hermann” Bäreninsel		17.06.44	U-737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“Landj</a:t>
            </a:r>
            <a:r>
              <a:rPr lang="en-US" dirty="0">
                <a:latin typeface="Calibri" panose="020F0502020204030204" pitchFamily="34" charset="0"/>
              </a:rPr>
              <a:t>äger” Åland Insel	22.11.44	U-1165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>
                <a:latin typeface="Calibri" panose="020F0502020204030204" pitchFamily="34" charset="0"/>
              </a:rPr>
              <a:t>“Wilhelm”	Magerøya		11.11.44	U-1163</a:t>
            </a:r>
          </a:p>
          <a:p>
            <a:pPr defTabSz="228600">
              <a:spcAft>
                <a:spcPts val="300"/>
              </a:spcAft>
            </a:pPr>
            <a:r>
              <a:rPr lang="en-US" dirty="0">
                <a:latin typeface="Calibri" panose="020F0502020204030204" pitchFamily="34" charset="0"/>
              </a:rPr>
              <a:t>* Boat lost before deployment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9" y="1118989"/>
            <a:ext cx="4345254" cy="547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5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Weather Radio Land WFL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5" y="979057"/>
            <a:ext cx="2399147" cy="3532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719" y="968645"/>
            <a:ext cx="2495739" cy="35433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0144" y="4655142"/>
            <a:ext cx="535891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WFL 33 “Edwin III” has an interesting story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Deployed 1 July 1944 on North Spitzbergen by U-737</a:t>
            </a:r>
          </a:p>
          <a:p>
            <a:pPr>
              <a:spcAft>
                <a:spcPts val="600"/>
              </a:spcAft>
            </a:pPr>
            <a:r>
              <a:rPr lang="en-US" dirty="0"/>
              <a:t>Last weather data received in May 1945  (11 months)</a:t>
            </a:r>
          </a:p>
          <a:p>
            <a:pPr>
              <a:spcAft>
                <a:spcPts val="600"/>
              </a:spcAft>
            </a:pPr>
            <a:r>
              <a:rPr lang="en-US" dirty="0"/>
              <a:t>Discovered in 1982 - salvaged in 1984</a:t>
            </a:r>
          </a:p>
          <a:p>
            <a:pPr>
              <a:spcAft>
                <a:spcPts val="600"/>
              </a:spcAft>
            </a:pPr>
            <a:r>
              <a:rPr lang="en-US" dirty="0"/>
              <a:t>Restored and exhibited in Forsvarsmuseum in Oslo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14" y="979057"/>
            <a:ext cx="2981356" cy="23483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29" y="3459373"/>
            <a:ext cx="2419934" cy="32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6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0439" y="190192"/>
            <a:ext cx="8253167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WFL 26 “Kurt”    U-537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183" y="1015997"/>
            <a:ext cx="624022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800"/>
              </a:spcAft>
            </a:pPr>
            <a:r>
              <a:rPr lang="en-US" dirty="0"/>
              <a:t>U-537	Type IXC		Kapitänleutnant Peter Schrewe 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Departed Bergen on its first war patrol 30 September 1943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Two meteorologists: Dr. Kurt Sommermeyer &amp; Walter Hildebrant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Suffered damage from heavy seas during Atlantic crossing</a:t>
            </a:r>
          </a:p>
          <a:p>
            <a:pPr defTabSz="457200">
              <a:spcAft>
                <a:spcPts val="800"/>
              </a:spcAft>
            </a:pPr>
            <a:r>
              <a:rPr lang="en-US" dirty="0"/>
              <a:t>Arrived at dawn 22 October off the Labrador coast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383" y="764073"/>
            <a:ext cx="2387998" cy="20965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" y="3012291"/>
            <a:ext cx="2910209" cy="36566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715" y="3012291"/>
            <a:ext cx="2983036" cy="36664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83" y="3012291"/>
            <a:ext cx="2387999" cy="366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4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WFL 26 “Kurt”    U-537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3" y="3724022"/>
            <a:ext cx="4071244" cy="28816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8" y="854770"/>
            <a:ext cx="4044349" cy="26414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02248" y="1009962"/>
            <a:ext cx="471404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U-537 anchored in Martin Bay at 12:00 local</a:t>
            </a:r>
          </a:p>
          <a:p>
            <a:pPr>
              <a:spcAft>
                <a:spcPts val="800"/>
              </a:spcAft>
            </a:pPr>
            <a:r>
              <a:rPr lang="en-US" dirty="0"/>
              <a:t>Dr. </a:t>
            </a:r>
            <a:r>
              <a:rPr lang="en-US" dirty="0" err="1"/>
              <a:t>Sommermeyer</a:t>
            </a:r>
            <a:r>
              <a:rPr lang="en-US" dirty="0"/>
              <a:t> quickly identified the site</a:t>
            </a:r>
          </a:p>
          <a:p>
            <a:pPr>
              <a:spcAft>
                <a:spcPts val="800"/>
              </a:spcAft>
            </a:pPr>
            <a:r>
              <a:rPr lang="en-US" dirty="0"/>
              <a:t>The meteorologists &amp; ten sailors worked to put the station ashore by rubber boat over the beach 50 meters up a hill and 400 meters inland</a:t>
            </a:r>
          </a:p>
          <a:p>
            <a:pPr>
              <a:spcAft>
                <a:spcPts val="800"/>
              </a:spcAft>
            </a:pPr>
            <a:r>
              <a:rPr lang="en-US" dirty="0"/>
              <a:t>Armed lookouts posted while other crew members repaired storm damage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097" y="3738282"/>
            <a:ext cx="4542765" cy="28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04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WFL 26 “Kurt”    U-537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13" y="3798826"/>
            <a:ext cx="4004811" cy="29097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993" y="4564427"/>
            <a:ext cx="476807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boat waited until the first transmission was heard that evening then put to sea</a:t>
            </a:r>
          </a:p>
          <a:p>
            <a:pPr>
              <a:spcAft>
                <a:spcPts val="600"/>
              </a:spcAft>
            </a:pPr>
            <a:r>
              <a:rPr lang="en-US" dirty="0"/>
              <a:t>U-537 conducted an unsuccessful patrol off Newfoundland  arriving in Lorient 8 December</a:t>
            </a:r>
          </a:p>
          <a:p>
            <a:pPr>
              <a:spcAft>
                <a:spcPts val="600"/>
              </a:spcAft>
            </a:pPr>
            <a:r>
              <a:rPr lang="en-US" dirty="0"/>
              <a:t>The boat’s next patrol took it to Batavia (Jakarta) where it was lost on 10 November 1944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13" y="844258"/>
            <a:ext cx="4004811" cy="27766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20" y="1030691"/>
            <a:ext cx="2597121" cy="3334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33475" y="821562"/>
            <a:ext cx="21155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Working throughout the night the station was completed about 12:00 local the next day</a:t>
            </a:r>
          </a:p>
          <a:p>
            <a:endParaRPr lang="en-US" dirty="0"/>
          </a:p>
          <a:p>
            <a:r>
              <a:rPr lang="en-US" dirty="0"/>
              <a:t>To disguise the station empty US cigarette packs were strewn about and one canister was marked “Canadian </a:t>
            </a:r>
            <a:r>
              <a:rPr lang="en-US" dirty="0" err="1"/>
              <a:t>Metor</a:t>
            </a:r>
            <a:r>
              <a:rPr lang="en-US" dirty="0"/>
              <a:t>. Service”</a:t>
            </a:r>
          </a:p>
        </p:txBody>
      </p:sp>
    </p:spTree>
    <p:extLst>
      <p:ext uri="{BB962C8B-B14F-4D97-AF65-F5344CB8AC3E}">
        <p14:creationId xmlns:p14="http://schemas.microsoft.com/office/powerpoint/2010/main" val="596871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WFL 26 “Kurt”    U-537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21540"/>
            <a:ext cx="4316057" cy="28863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60" y="4570636"/>
            <a:ext cx="4083952" cy="21372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92" y="886691"/>
            <a:ext cx="4103920" cy="2789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51927" y="864290"/>
            <a:ext cx="4535055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Forgotten until 1977 Kurt was discovered by  geomorphologist Peter Johnson</a:t>
            </a:r>
          </a:p>
          <a:p>
            <a:pPr>
              <a:spcAft>
                <a:spcPts val="600"/>
              </a:spcAft>
            </a:pPr>
            <a:r>
              <a:rPr lang="en-US" dirty="0"/>
              <a:t>Retired Siemens engineer Franz Selinger contacted Canadian National Defense Historian W.A.B. Douglas</a:t>
            </a:r>
          </a:p>
          <a:p>
            <a:pPr>
              <a:spcAft>
                <a:spcPts val="600"/>
              </a:spcAft>
            </a:pPr>
            <a:r>
              <a:rPr lang="en-US" dirty="0"/>
              <a:t>Douglas went to the site in 1981 and recovered the station</a:t>
            </a:r>
          </a:p>
          <a:p>
            <a:pPr>
              <a:spcAft>
                <a:spcPts val="600"/>
              </a:spcAft>
            </a:pPr>
            <a:r>
              <a:rPr lang="en-US" dirty="0"/>
              <a:t>Kurt is now exhibited at the Canadian War Museum in Ottawa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689" y="3813171"/>
            <a:ext cx="3764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Above:  U-537 anchored in Martin Bay</a:t>
            </a:r>
          </a:p>
          <a:p>
            <a:r>
              <a:rPr lang="en-US" dirty="0"/>
              <a:t>Below:  Kurt during its recovery</a:t>
            </a:r>
          </a:p>
        </p:txBody>
      </p:sp>
    </p:spTree>
    <p:extLst>
      <p:ext uri="{BB962C8B-B14F-4D97-AF65-F5344CB8AC3E}">
        <p14:creationId xmlns:p14="http://schemas.microsoft.com/office/powerpoint/2010/main" val="2441152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Manned Weather Stations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492" y="1015470"/>
            <a:ext cx="87493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Navy deployed manned weather stations to the Arctic in the winters of 1942-1945 </a:t>
            </a:r>
          </a:p>
          <a:p>
            <a:pPr>
              <a:spcAft>
                <a:spcPts val="1200"/>
              </a:spcAft>
            </a:pPr>
            <a:r>
              <a:rPr lang="en-US" dirty="0"/>
              <a:t>Reasonably safe from October until spring pack ice allowed enemy access in about June</a:t>
            </a:r>
          </a:p>
          <a:p>
            <a:pPr>
              <a:spcAft>
                <a:spcPts val="1200"/>
              </a:spcAft>
            </a:pPr>
            <a:r>
              <a:rPr lang="en-US" dirty="0"/>
              <a:t>Air Force manned stations had smaller crews (2-4 men), established and supplied by aircraft</a:t>
            </a:r>
          </a:p>
          <a:p>
            <a:pPr>
              <a:spcAft>
                <a:spcPts val="1200"/>
              </a:spcAft>
            </a:pPr>
            <a:r>
              <a:rPr lang="en-US" dirty="0"/>
              <a:t>Navy stations were larger (8-12 men), self sufficient in prefabricated huts, adequate supplies to overwinter, equipped with meteorological equipment and radiosondes, radio gear and weapons for self defense (1800 items, 1220 cases of provisions, 80,000 kg)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938" y="3389745"/>
            <a:ext cx="4669891" cy="33156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491" y="3743465"/>
            <a:ext cx="42688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Crews were totally dependent on themselves during the dark winter months</a:t>
            </a:r>
          </a:p>
          <a:p>
            <a:endParaRPr lang="en-US" dirty="0"/>
          </a:p>
          <a:p>
            <a:r>
              <a:rPr lang="en-US" dirty="0"/>
              <a:t>Radio links with the Navy Radio Station Tromsö was their only contact with the outside world</a:t>
            </a:r>
          </a:p>
          <a:p>
            <a:endParaRPr lang="en-US" dirty="0"/>
          </a:p>
          <a:p>
            <a:r>
              <a:rPr lang="en-US" dirty="0"/>
              <a:t>At right:  Weather station Knospe on Spitzbergen 1941/2</a:t>
            </a:r>
          </a:p>
        </p:txBody>
      </p:sp>
    </p:spTree>
    <p:extLst>
      <p:ext uri="{BB962C8B-B14F-4D97-AF65-F5344CB8AC3E}">
        <p14:creationId xmlns:p14="http://schemas.microsoft.com/office/powerpoint/2010/main" val="1064378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Manned Weather Stations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12339" y="751950"/>
            <a:ext cx="45792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28600">
              <a:buAutoNum type="arabicPlain"/>
            </a:pPr>
            <a:r>
              <a:rPr lang="en-US" dirty="0"/>
              <a:t>“Sachsen”		Denmark Strait     1940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“Sachsen”		Jan Mayen area		 41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“Lauenberg”	Jan Mayen area		 41</a:t>
            </a:r>
            <a:r>
              <a:rPr lang="en-US" dirty="0">
                <a:latin typeface="Calibri" panose="020F0502020204030204" pitchFamily="34" charset="0"/>
              </a:rPr>
              <a:t>†</a:t>
            </a:r>
            <a:endParaRPr lang="en-US" dirty="0"/>
          </a:p>
          <a:p>
            <a:pPr marL="342900" indent="-342900" defTabSz="228600">
              <a:buAutoNum type="arabicPlain"/>
            </a:pPr>
            <a:r>
              <a:rPr lang="en-US" dirty="0"/>
              <a:t>“Bans</a:t>
            </a:r>
            <a:r>
              <a:rPr lang="en-US" dirty="0">
                <a:latin typeface="Calibri" panose="020F0502020204030204" pitchFamily="34" charset="0"/>
              </a:rPr>
              <a:t>ö”			West Spitzbergen	 41/42*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“Knospe”		West Spitzbergen     41/42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“Nussbaum”	West Spitzbergen     41/42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“Holzauge”	East Greenland	     42/43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“Kreuzritter”	West Spitzbergen     43/44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“Bassgeiger”	East Greenland	     43/44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“Hessen”		North Atlantic		     44***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“Schatzgräber” Franz Josef land    43/44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“Svartisen”	Hopen Island		     43/44*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“Edelweiss”	East Greenland	     44††</a:t>
            </a:r>
          </a:p>
          <a:p>
            <a:pPr marL="342900" indent="-342900" defTabSz="228600">
              <a:buFontTx/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“Edelweis II”	East Greenland	     44††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“Zugvogel”		North Atlantic		     44/45†††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“Hellhus”		Hopen Island		     44/45*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“Landvik”		South Spitzbergen   44/45**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“Taaget”		Bären Island		     44/45**</a:t>
            </a:r>
          </a:p>
          <a:p>
            <a:pPr marL="342900" indent="-342900" defTabSz="228600">
              <a:buAutoNum type="arabicPlain"/>
            </a:pPr>
            <a:r>
              <a:rPr lang="en-US" dirty="0">
                <a:latin typeface="Calibri" panose="020F0502020204030204" pitchFamily="34" charset="0"/>
              </a:rPr>
              <a:t>“Haudegen”	Nordaustlandet	     44/45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203" y="6183179"/>
            <a:ext cx="8638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dirty="0"/>
              <a:t>†	Lost to British Navy,		††	Lost to US Coast Guard, 		†††	Lost unknown causes</a:t>
            </a:r>
          </a:p>
          <a:p>
            <a:pPr defTabSz="457200"/>
            <a:r>
              <a:rPr lang="en-US" dirty="0"/>
              <a:t>*	Luftwaffe station,		**	Abwehr station, 			***	Did not reach station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3" y="786717"/>
            <a:ext cx="4049941" cy="539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27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Station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491" y="2418300"/>
            <a:ext cx="489527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Dr. Dege, 34 yo geomorphologist, had made three research trips to Spitzbergen in 1935, 1936 &amp; 1938</a:t>
            </a:r>
          </a:p>
          <a:p>
            <a:pPr>
              <a:spcAft>
                <a:spcPts val="600"/>
              </a:spcAft>
            </a:pPr>
            <a:r>
              <a:rPr lang="en-US" dirty="0"/>
              <a:t>Dr. Dege was keen to carry out an extensive scientific program</a:t>
            </a:r>
          </a:p>
          <a:p>
            <a:pPr>
              <a:spcAft>
                <a:spcPts val="600"/>
              </a:spcAft>
            </a:pPr>
            <a:r>
              <a:rPr lang="en-US" dirty="0"/>
              <a:t>Based on Dr. Dege’s experience “Haudegen” was established in Wirdiebucht in Rijpfjord</a:t>
            </a:r>
          </a:p>
          <a:p>
            <a:pPr>
              <a:spcAft>
                <a:spcPts val="600"/>
              </a:spcAft>
            </a:pPr>
            <a:r>
              <a:rPr lang="en-US" dirty="0"/>
              <a:t>They recorded eight daily meteorological  observations - encrypted until the German surrender</a:t>
            </a:r>
          </a:p>
          <a:p>
            <a:pPr>
              <a:spcAft>
                <a:spcPts val="600"/>
              </a:spcAft>
            </a:pPr>
            <a:r>
              <a:rPr lang="en-US" dirty="0"/>
              <a:t>Afterwards reports were transmitted in the clear in the international meteorological key and Nordaustlandet was intensively studied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2113499"/>
            <a:ext cx="3975893" cy="45037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5491" y="935523"/>
            <a:ext cx="8820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“Haudegen” (Swashbuckler) established on Nordaustlandet on Spitzbergen</a:t>
            </a:r>
          </a:p>
          <a:p>
            <a:pPr>
              <a:spcAft>
                <a:spcPts val="600"/>
              </a:spcAft>
            </a:pPr>
            <a:r>
              <a:rPr lang="en-US" dirty="0"/>
              <a:t>September 1944 to September 1945 – last unit of the German Armed Forced to surrender</a:t>
            </a:r>
          </a:p>
          <a:p>
            <a:pPr>
              <a:spcAft>
                <a:spcPts val="600"/>
              </a:spcAft>
            </a:pPr>
            <a:r>
              <a:rPr lang="en-US" dirty="0"/>
              <a:t>12 men:  Leader Dr. Dege, 3 meteorologists, 6 radioman and two sailors</a:t>
            </a:r>
          </a:p>
        </p:txBody>
      </p:sp>
    </p:spTree>
    <p:extLst>
      <p:ext uri="{BB962C8B-B14F-4D97-AF65-F5344CB8AC3E}">
        <p14:creationId xmlns:p14="http://schemas.microsoft.com/office/powerpoint/2010/main" val="141762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Station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821223"/>
            <a:ext cx="8248651" cy="58809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086" y="4000564"/>
            <a:ext cx="2503777" cy="27016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38835" y="1221421"/>
            <a:ext cx="383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575 nm north of Hammerfest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0551" y="3542190"/>
            <a:ext cx="763480" cy="1242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613212" y="4082144"/>
            <a:ext cx="1063171" cy="410673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438837" y="3506500"/>
            <a:ext cx="475090" cy="355286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0" idx="0"/>
          </p:cNvCxnSpPr>
          <p:nvPr/>
        </p:nvCxnSpPr>
        <p:spPr>
          <a:xfrm flipH="1" flipV="1">
            <a:off x="5329192" y="2910125"/>
            <a:ext cx="127183" cy="95166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717164" y="3321832"/>
            <a:ext cx="1363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Main station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4689" y="3861786"/>
            <a:ext cx="154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Evasion camps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57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19168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Timeline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5406" y="470464"/>
            <a:ext cx="6629399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n-US" dirty="0" smtClean="0"/>
              <a:t>  </a:t>
            </a:r>
            <a:r>
              <a:rPr lang="en-US" u="sng" dirty="0" smtClean="0"/>
              <a:t>1944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/>
              <a:t>27 </a:t>
            </a:r>
            <a:r>
              <a:rPr lang="en-US" dirty="0"/>
              <a:t>Aug	K.J. Busch and U-307 sort supplies in Ramsfjorden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  9 Sep	K.J. Busch and U-307 depart Norway for Nordaustlandet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14 Sep	Offload &amp; construction of the main station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17 Sep	U-307 set off to establish 3 evasion camps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26 Sep	Radio station ready to operate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27 Sep	K.J. Busch and U-307 depart – weather reports begin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18 </a:t>
            </a:r>
            <a:r>
              <a:rPr lang="en-US" dirty="0" smtClean="0"/>
              <a:t>Oct</a:t>
            </a:r>
            <a:r>
              <a:rPr lang="en-US" dirty="0"/>
              <a:t>	Sun </a:t>
            </a:r>
            <a:r>
              <a:rPr lang="en-US" dirty="0" smtClean="0"/>
              <a:t>disappears</a:t>
            </a:r>
            <a:r>
              <a:rPr lang="en-US" dirty="0"/>
              <a:t>		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/>
              <a:t>  </a:t>
            </a:r>
            <a:r>
              <a:rPr lang="en-US" u="sng" dirty="0" smtClean="0"/>
              <a:t>1945</a:t>
            </a:r>
            <a:r>
              <a:rPr lang="en-US" dirty="0" smtClean="0"/>
              <a:t>						</a:t>
            </a:r>
            <a:r>
              <a:rPr lang="en-US" dirty="0"/>
              <a:t>	</a:t>
            </a:r>
            <a:r>
              <a:rPr lang="en-US" dirty="0" smtClean="0"/>
              <a:t>Average </a:t>
            </a:r>
            <a:r>
              <a:rPr lang="en-US" dirty="0"/>
              <a:t>temp. -10°C</a:t>
            </a:r>
            <a:endParaRPr lang="en-US" dirty="0" smtClean="0"/>
          </a:p>
          <a:p>
            <a:pPr defTabSz="457200">
              <a:spcAft>
                <a:spcPts val="600"/>
              </a:spcAft>
            </a:pPr>
            <a:r>
              <a:rPr lang="en-US" dirty="0" smtClean="0"/>
              <a:t> 1 Mar	Sun reappears				January low of -33.6°C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/>
              <a:t> 3 Mar	Mines installed			July high of +9.6°C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n-US" dirty="0"/>
              <a:t>7 May	Germany surrenders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 8 May	Mines detonated  - weather reports as Station “X02”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15 May	First expedition to Camp A1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15 Jun	Last expedition to Camp A2	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  3 Sep 	Station surrenders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  5 Sep	Last weather report sent</a:t>
            </a:r>
          </a:p>
          <a:p>
            <a:pPr defTabSz="457200">
              <a:spcAft>
                <a:spcPts val="600"/>
              </a:spcAft>
            </a:pPr>
            <a:r>
              <a:rPr lang="en-US" dirty="0"/>
              <a:t>Eight daily observations, 140 radiosondes, 1222 weather reports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0" y="651761"/>
            <a:ext cx="2249141" cy="17442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0" y="2474092"/>
            <a:ext cx="2249141" cy="23891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887" y="4948105"/>
            <a:ext cx="2226554" cy="183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3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Radio Gear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249" y="843376"/>
            <a:ext cx="643520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Two generators (started 3-4 times a day to transmit) and batteries</a:t>
            </a:r>
          </a:p>
          <a:p>
            <a:pPr>
              <a:spcAft>
                <a:spcPts val="600"/>
              </a:spcAft>
            </a:pPr>
            <a:r>
              <a:rPr lang="en-US" dirty="0"/>
              <a:t>Adaptor SL 02/2R – converted DC to 800 V AC</a:t>
            </a:r>
          </a:p>
          <a:p>
            <a:pPr>
              <a:spcAft>
                <a:spcPts val="600"/>
              </a:spcAft>
            </a:pPr>
            <a:r>
              <a:rPr lang="en-US" dirty="0"/>
              <a:t>Main transmitter:  Lorenz Lo40K39 (3-16.7 MHz) raised to 70 Watts</a:t>
            </a:r>
          </a:p>
          <a:p>
            <a:pPr>
              <a:spcAft>
                <a:spcPts val="600"/>
              </a:spcAft>
            </a:pPr>
            <a:r>
              <a:rPr lang="en-US" dirty="0"/>
              <a:t>Main receiver:  E381S (</a:t>
            </a:r>
            <a:r>
              <a:rPr lang="nl-NL" dirty="0"/>
              <a:t>5 kHz-20 MHz in 10 bands)</a:t>
            </a:r>
          </a:p>
          <a:p>
            <a:pPr>
              <a:spcAft>
                <a:spcPts val="600"/>
              </a:spcAft>
            </a:pPr>
            <a:r>
              <a:rPr lang="en-US" dirty="0"/>
              <a:t>Three such sets:  one in the station, one reserve, one Camp A1</a:t>
            </a:r>
          </a:p>
          <a:p>
            <a:pPr>
              <a:spcAft>
                <a:spcPts val="600"/>
              </a:spcAft>
            </a:pPr>
            <a:r>
              <a:rPr lang="en-US" dirty="0"/>
              <a:t>Radione R2 broadcast receiver with turntable and speakers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3" y="3035241"/>
            <a:ext cx="5285556" cy="36468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019" y="825973"/>
            <a:ext cx="2292358" cy="22378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019" y="3209210"/>
            <a:ext cx="2292358" cy="1428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19" y="4778040"/>
            <a:ext cx="2292358" cy="192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0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7976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Lorenz Lo40K39 Transmitter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494" y="1167538"/>
            <a:ext cx="480131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Size: 55 cm wide x 60 cm high x 30 cm deep	</a:t>
            </a:r>
          </a:p>
          <a:p>
            <a:endParaRPr lang="en-US" dirty="0"/>
          </a:p>
          <a:p>
            <a:r>
              <a:rPr lang="en-US" dirty="0"/>
              <a:t>Weight: Tx. 35.4 kg</a:t>
            </a:r>
          </a:p>
          <a:p>
            <a:r>
              <a:rPr lang="en-US" dirty="0"/>
              <a:t>           + Pw. 38.5 kg = 73.9 kg</a:t>
            </a:r>
          </a:p>
          <a:p>
            <a:endParaRPr lang="en-US" dirty="0"/>
          </a:p>
          <a:p>
            <a:r>
              <a:rPr lang="en-US" dirty="0"/>
              <a:t>Power:  40 W</a:t>
            </a:r>
          </a:p>
          <a:p>
            <a:endParaRPr lang="en-US" dirty="0"/>
          </a:p>
          <a:p>
            <a:r>
              <a:rPr lang="en-US" dirty="0"/>
              <a:t>Frequency Range: 3-16.7 MHz</a:t>
            </a:r>
          </a:p>
          <a:p>
            <a:endParaRPr lang="en-US" dirty="0"/>
          </a:p>
          <a:p>
            <a:r>
              <a:rPr lang="en-US" dirty="0"/>
              <a:t>Valve lineup:  3 RL12P35	</a:t>
            </a:r>
          </a:p>
          <a:p>
            <a:endParaRPr lang="en-US" dirty="0"/>
          </a:p>
          <a:p>
            <a:r>
              <a:rPr lang="en-US" dirty="0"/>
              <a:t>Power: 220 V AC</a:t>
            </a:r>
          </a:p>
          <a:p>
            <a:endParaRPr lang="en-US" dirty="0"/>
          </a:p>
          <a:p>
            <a:r>
              <a:rPr lang="en-US" dirty="0"/>
              <a:t>Year: 1937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5" y="1681888"/>
            <a:ext cx="5126989" cy="50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Radio Gear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5" y="943622"/>
            <a:ext cx="487384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Main antenna built between two guy-wire masts aligned with the remote radio station in Tromsö</a:t>
            </a:r>
          </a:p>
          <a:p>
            <a:pPr>
              <a:spcAft>
                <a:spcPts val="600"/>
              </a:spcAft>
            </a:pPr>
            <a:r>
              <a:rPr lang="en-US" dirty="0"/>
              <a:t>Two auxiliary antennas for the Radione receiver and the Radiosonde receiver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Emergency radio station at Camp A2</a:t>
            </a:r>
          </a:p>
          <a:p>
            <a:pPr>
              <a:spcAft>
                <a:spcPts val="600"/>
              </a:spcAft>
            </a:pPr>
            <a:r>
              <a:rPr lang="en-US" dirty="0"/>
              <a:t>Telefunken Stat. 272 Bs 15W Naval Landing Station (transceiver) , 3000 – 5000 kHz</a:t>
            </a:r>
          </a:p>
          <a:p>
            <a:pPr>
              <a:spcAft>
                <a:spcPts val="600"/>
              </a:spcAft>
            </a:pPr>
            <a:r>
              <a:rPr lang="en-US" dirty="0"/>
              <a:t>Powered by a treadmill Spez.955 Bs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08" y="807863"/>
            <a:ext cx="3995126" cy="4203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933" y="5157768"/>
            <a:ext cx="6004201" cy="1611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57" y="4067175"/>
            <a:ext cx="2042562" cy="266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8550" y="3457575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Video Placeholder</a:t>
            </a:r>
          </a:p>
        </p:txBody>
      </p:sp>
    </p:spTree>
    <p:extLst>
      <p:ext uri="{BB962C8B-B14F-4D97-AF65-F5344CB8AC3E}">
        <p14:creationId xmlns:p14="http://schemas.microsoft.com/office/powerpoint/2010/main" val="231005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“Haudegen” Today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87898"/>
            <a:ext cx="4068967" cy="30517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4089413"/>
            <a:ext cx="4068967" cy="26224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2" y="4089413"/>
            <a:ext cx="4092755" cy="262241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7650" y="887898"/>
            <a:ext cx="45148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After 3 months in captivity Dr. Dege and his men were sent home </a:t>
            </a:r>
          </a:p>
          <a:p>
            <a:pPr>
              <a:spcAft>
                <a:spcPts val="600"/>
              </a:spcAft>
            </a:pPr>
            <a:r>
              <a:rPr lang="en-US" dirty="0"/>
              <a:t>The men tried to meet every year for a reunion – complicated by the Cold War</a:t>
            </a:r>
          </a:p>
          <a:p>
            <a:pPr>
              <a:spcAft>
                <a:spcPts val="600"/>
              </a:spcAft>
            </a:pPr>
            <a:r>
              <a:rPr lang="en-US" dirty="0"/>
              <a:t>Dr. Dege died in 1972 – two men in their 90’s  survive today</a:t>
            </a:r>
          </a:p>
          <a:p>
            <a:pPr>
              <a:spcAft>
                <a:spcPts val="600"/>
              </a:spcAft>
            </a:pPr>
            <a:r>
              <a:rPr lang="en-US" dirty="0"/>
              <a:t>Dr. Dege’s diary was found by son Dr. Eckart Dege in 1985</a:t>
            </a:r>
          </a:p>
          <a:p>
            <a:pPr>
              <a:spcAft>
                <a:spcPts val="600"/>
              </a:spcAft>
            </a:pPr>
            <a:r>
              <a:rPr lang="en-US" dirty="0"/>
              <a:t>The station is still standing, a new roof was installed in 2015 -  the site is protected</a:t>
            </a:r>
          </a:p>
        </p:txBody>
      </p:sp>
    </p:spTree>
    <p:extLst>
      <p:ext uri="{BB962C8B-B14F-4D97-AF65-F5344CB8AC3E}">
        <p14:creationId xmlns:p14="http://schemas.microsoft.com/office/powerpoint/2010/main" val="3488953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1030773"/>
            <a:ext cx="45148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Learn more about U-boats including radio equipment and the war diaries of boats that supported weather reporting at:</a:t>
            </a:r>
          </a:p>
          <a:p>
            <a:pPr>
              <a:spcAft>
                <a:spcPts val="600"/>
              </a:spcAft>
            </a:pPr>
            <a:r>
              <a:rPr lang="en-US" dirty="0">
                <a:hlinkClick r:id="rId2"/>
              </a:rPr>
              <a:t>http://uboatarchive.net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Download the presentation at:</a:t>
            </a:r>
          </a:p>
          <a:p>
            <a:pPr>
              <a:spcAft>
                <a:spcPts val="600"/>
              </a:spcAft>
            </a:pPr>
            <a:r>
              <a:rPr lang="en-US" dirty="0">
                <a:hlinkClick r:id="rId3"/>
              </a:rPr>
              <a:t>http://uboatarchive.net/Presentations/Presentations.htm</a:t>
            </a:r>
            <a:r>
              <a:rPr lang="en-US" dirty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2" y="891332"/>
            <a:ext cx="4281738" cy="5719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750841"/>
            <a:ext cx="1833020" cy="28211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4817647"/>
            <a:ext cx="23050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Read about the Haudegen station in</a:t>
            </a:r>
          </a:p>
          <a:p>
            <a:r>
              <a:rPr lang="en-US" i="1" dirty="0"/>
              <a:t>War North of 80 – The last German Weather Station of World War II </a:t>
            </a:r>
            <a:r>
              <a:rPr lang="en-US" dirty="0"/>
              <a:t>– by Dr. Wilhelm Dege</a:t>
            </a:r>
          </a:p>
        </p:txBody>
      </p:sp>
    </p:spTree>
    <p:extLst>
      <p:ext uri="{BB962C8B-B14F-4D97-AF65-F5344CB8AC3E}">
        <p14:creationId xmlns:p14="http://schemas.microsoft.com/office/powerpoint/2010/main" val="29905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10868</TotalTime>
  <Words>1659</Words>
  <Application>Microsoft Office PowerPoint</Application>
  <PresentationFormat>On-screen Show (4:3)</PresentationFormat>
  <Paragraphs>364</Paragraphs>
  <Slides>34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U-boat Weather Reporting</vt:lpstr>
      <vt:lpstr>German Meteorological Activities in WWII </vt:lpstr>
      <vt:lpstr>German Meteorological Activities in WWII </vt:lpstr>
      <vt:lpstr>U-boat Weather Equipment</vt:lpstr>
      <vt:lpstr>U-boat Weather Equipment</vt:lpstr>
      <vt:lpstr>U-boat Weather Equipment</vt:lpstr>
      <vt:lpstr>PowerPoint Presentation</vt:lpstr>
      <vt:lpstr>Radiosonde</vt:lpstr>
      <vt:lpstr>Radiosonde Launch</vt:lpstr>
      <vt:lpstr>Radiosonde Circuitry</vt:lpstr>
      <vt:lpstr>Radiosonde Sensors</vt:lpstr>
      <vt:lpstr>Radiosonde Interpretation</vt:lpstr>
      <vt:lpstr>PowerPoint Presentation</vt:lpstr>
      <vt:lpstr>Weather Radio Sea WFS</vt:lpstr>
      <vt:lpstr>Weather Radio Sea WFS</vt:lpstr>
      <vt:lpstr>Weather Radio Sea WFS</vt:lpstr>
      <vt:lpstr>Weather Radio Land WFL</vt:lpstr>
      <vt:lpstr>Weather Radio Land WFL</vt:lpstr>
      <vt:lpstr>Weather Radio Land WFL</vt:lpstr>
      <vt:lpstr>WFL 26 “Kurt”    U-537</vt:lpstr>
      <vt:lpstr>WFL 26 “Kurt”    U-537</vt:lpstr>
      <vt:lpstr>WFL 26 “Kurt”    U-537</vt:lpstr>
      <vt:lpstr>WFL 26 “Kurt”    U-537</vt:lpstr>
      <vt:lpstr>Manned Weather Stations</vt:lpstr>
      <vt:lpstr>Manned Weather Stations</vt:lpstr>
      <vt:lpstr>“Haudegen” Station</vt:lpstr>
      <vt:lpstr>“Haudegen” Station</vt:lpstr>
      <vt:lpstr>“Haudegen” Timeline</vt:lpstr>
      <vt:lpstr>“Haudegen” Radio Gear</vt:lpstr>
      <vt:lpstr>PowerPoint Presentation</vt:lpstr>
      <vt:lpstr>“Haudegen” Radio Gear</vt:lpstr>
      <vt:lpstr>PowerPoint Presentation</vt:lpstr>
      <vt:lpstr>“Haudegen” Today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U-boat Radio Room</dc:title>
  <dc:creator>Jerry</dc:creator>
  <cp:lastModifiedBy>Jerry Mason</cp:lastModifiedBy>
  <cp:revision>648</cp:revision>
  <dcterms:created xsi:type="dcterms:W3CDTF">2016-02-20T16:09:07Z</dcterms:created>
  <dcterms:modified xsi:type="dcterms:W3CDTF">2017-12-13T12:59:44Z</dcterms:modified>
</cp:coreProperties>
</file>